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F5B9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T H E   F R E E L A N C E R   K I T   ·   P R O P O S A L   D E C 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65960"/>
            <a:ext cx="10607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Georgia"/>
              </a:rPr>
              <a:t>[YOUR NAME OR STUDIO]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10607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>
                <a:solidFill>
                  <a:srgbClr val="2DD4BF"/>
                </a:solidFill>
                <a:latin typeface="Calibri"/>
              </a:rPr>
              <a:t>A proposal for [CLIENT COMPANY]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480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[PROJECT NAME] — prepared on [DATE]</a:t>
            </a:r>
          </a:p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[One line that says exactly what you will deliver and the result it creates.]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5623560"/>
            <a:ext cx="1463040" cy="41148"/>
          </a:xfrm>
          <a:prstGeom prst="rect">
            <a:avLst/>
          </a:prstGeom>
          <a:solidFill>
            <a:srgbClr val="F5B9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8064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8A94A6"/>
                </a:solidFill>
                <a:latin typeface="Calibri"/>
              </a:rPr>
              <a:t>[your@email.com]   ·   [Your City / Remote]   ·   [Portfolio link text]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Where things stand 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96596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[The client's current situation — describe it the way they described it to you.]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834639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834639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[The cost of doing nothing: lost time, lost sales, or extra work every week.]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70332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70332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[What they have already tried, and why it did not stick.]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57200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57200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[The deadline or pressure that makes this the right moment to fix it.]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THE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What I will do for you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96596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[Deliverable 1 — what it is, in the client's words, not yours]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532888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532888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[Deliverable 2 — the piece that solves their biggest pain]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099815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099815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[Deliverable 3 — the finishing touch that makes it complete]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666744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666744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Every item above is included in one fixed price — no surprise extras.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233672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233672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>
                <a:solidFill>
                  <a:srgbClr val="C8D0DC"/>
                </a:solidFill>
                <a:latin typeface="Calibri"/>
              </a:rPr>
              <a:t>You approve each stage before we move to the next one.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DELIVERABLES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Everything you receive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2011680"/>
          <a:ext cx="10515600" cy="285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/>
                <a:gridCol w="3291840"/>
                <a:gridCol w="2286000"/>
              </a:tblGrid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Deliverable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Format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Included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[Main deliverable]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[File type / format]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✓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[Second deliverable]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[File type / format]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✓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[Source files]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[Editable originals]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✓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[Revisions]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[2 rounds included]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✓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[Handover notes]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[Short guide / walkthrough]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✓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SELECTED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Recent projects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965960"/>
            <a:ext cx="5074920" cy="19202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40279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[PROJECT 1 — ADD A SCREENSHOT]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834639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[Client type] — [one line on the result this work created]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074920" cy="19202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59" y="2240279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[PROJECT 2 — ADD A SCREENSHOT]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59" y="2834639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[Client type] — [one line on the result this work created]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160520"/>
            <a:ext cx="5074920" cy="19202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443484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[PROJECT 3 — ADD A SCREENSHOT]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29200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[Client type] — [one line on the result this work created]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4160520"/>
            <a:ext cx="5074920" cy="19202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59" y="443484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[PROJECT 4 — ADD A SCREENSHOT]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59" y="5029200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[Client type] — [one line on the result this work created]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A simple, proven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2487168" cy="301752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31720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5B942"/>
                </a:solidFill>
                <a:latin typeface="Georg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063240"/>
            <a:ext cx="2057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Discover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611880"/>
            <a:ext cx="2057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C8D0DC"/>
                </a:solidFill>
                <a:latin typeface="Calibri"/>
              </a:rPr>
              <a:t>[A short call or brief so I understand the goal.]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47872" y="2103120"/>
            <a:ext cx="2487168" cy="301752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76472" y="2331720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5B942"/>
                </a:solidFill>
                <a:latin typeface="Georg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76472" y="3063240"/>
            <a:ext cx="2057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6472" y="3611880"/>
            <a:ext cx="2057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C8D0DC"/>
                </a:solidFill>
                <a:latin typeface="Calibri"/>
              </a:rPr>
              <a:t>[First draft delivered for your feedback.]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72784" y="2103120"/>
            <a:ext cx="2487168" cy="301752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01384" y="2331720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5B942"/>
                </a:solidFill>
                <a:latin typeface="Georg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063240"/>
            <a:ext cx="2057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Refine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3611880"/>
            <a:ext cx="2057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C8D0DC"/>
                </a:solidFill>
                <a:latin typeface="Calibri"/>
              </a:rPr>
              <a:t>[We polish together — [2] revision rounds included.]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97696" y="2103120"/>
            <a:ext cx="2487168" cy="301752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26296" y="2331720"/>
            <a:ext cx="2011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5B942"/>
                </a:solidFill>
                <a:latin typeface="Georg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26296" y="3063240"/>
            <a:ext cx="2057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Deliver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6296" y="3611880"/>
            <a:ext cx="2057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C8D0DC"/>
                </a:solidFill>
                <a:latin typeface="Calibri"/>
              </a:rPr>
              <a:t>[Final files, source files and handover notes.]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PRICING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One clear, fixed price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2011680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4846320"/>
                <a:gridCol w="2560320"/>
              </a:tblGrid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What's included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[Package / service name]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[Main deliverables, briefly]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[$ 0,000]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[Optional add-on]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[What it adds]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[$ 000]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[Optional add-on]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[What it adds]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[$ 000]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Total (fixed)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Everything above, agreed before we start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[$ 0,000]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48920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C8D0DC"/>
                </a:solidFill>
                <a:latin typeface="Calibri"/>
              </a:rPr>
              <a:t>Payment: [50% to start · 50% on delivery]  ·  Valid until 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PACKAGES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Pick the size that fits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011680"/>
            <a:ext cx="3337560" cy="356616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4028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STARTER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65176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[$ 000]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429000"/>
            <a:ext cx="28346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[Core deliverable]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[1 revision round]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[Email support]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011680"/>
            <a:ext cx="3337560" cy="3566160"/>
          </a:xfrm>
          <a:prstGeom prst="roundRect">
            <a:avLst/>
          </a:prstGeom>
          <a:solidFill>
            <a:srgbClr val="EEF7F7"/>
          </a:solidFill>
          <a:ln w="15875">
            <a:solidFill>
              <a:srgbClr val="F5B9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60" y="224028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E7C86"/>
                </a:solidFill>
                <a:latin typeface="Calibri"/>
              </a:rPr>
              <a:t>STANDARD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265176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E2430"/>
                </a:solidFill>
                <a:latin typeface="Georgia"/>
              </a:rPr>
              <a:t>[$ 0,000]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429000"/>
            <a:ext cx="28346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3C4658"/>
                </a:solidFill>
                <a:latin typeface="Calibri"/>
              </a:rPr>
              <a:t>✓  [Everything in Starter]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3C4658"/>
                </a:solidFill>
                <a:latin typeface="Calibri"/>
              </a:rPr>
              <a:t>✓  [2 revision rounds]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3C4658"/>
                </a:solidFill>
                <a:latin typeface="Calibri"/>
              </a:rPr>
              <a:t>✓  [Source files included]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3C4658"/>
                </a:solidFill>
                <a:latin typeface="Calibri"/>
              </a:rPr>
              <a:t>✓  [Priority delivery]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011680"/>
            <a:ext cx="3337560" cy="356616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224028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PREMIUM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65176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[$ 0,000]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429000"/>
            <a:ext cx="28346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[Everything in Standard]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[Unlimited revisions*]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[Handover walkthrough call]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C8D0DC"/>
                </a:solidFill>
                <a:latin typeface="Calibri"/>
              </a:rPr>
              <a:t>✓  [30 days of tweaks]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8A94A6"/>
                </a:solidFill>
                <a:latin typeface="Calibri"/>
              </a:rPr>
              <a:t>*Fair-use: revisions within the agreed scope.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TIMELINE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From start to delivered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22960" y="2011680"/>
          <a:ext cx="10515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5577840"/>
                <a:gridCol w="2560320"/>
              </a:tblGrid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Phase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What happens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When</a:t>
                      </a:r>
                    </a:p>
                  </a:txBody>
                  <a:tcPr marL="109728" marR="73152" marT="27432" marB="27432">
                    <a:solidFill>
                      <a:srgbClr val="0E7C8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Kick-off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[Agreement signed, deposit paid, brief confirmed]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[Day 1]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First draft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[You see the first full draft and comment]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[Day 3–5]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Revisions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[We refine together in [2] rounds]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[Day 6–9]</a:t>
                      </a:r>
                    </a:p>
                  </a:txBody>
                  <a:tcPr marL="109728" marR="73152" marT="27432" marB="27432">
                    <a:solidFill>
                      <a:srgbClr val="18223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Delivery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[Final files + handover notes in your inbox]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C8D0DC"/>
                          </a:solidFill>
                          <a:latin typeface="Calibri"/>
                        </a:rPr>
                        <a:t>[Day 10]</a:t>
                      </a:r>
                    </a:p>
                  </a:txBody>
                  <a:tcPr marL="109728" marR="73152" marT="27432" marB="27432">
                    <a:solidFill>
                      <a:srgbClr val="10182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48920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C8D0DC"/>
                </a:solidFill>
                <a:latin typeface="Calibri"/>
              </a:rPr>
              <a:t>Dates are working days. If I ever run late, you hear it from me first — never at the deadline.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KIND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What clients say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F5B942"/>
                </a:solidFill>
                <a:latin typeface="Calibri"/>
              </a:rPr>
              <a:t>Replace each box with a real quote from your own client — never invent testimonials.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468880"/>
            <a:ext cx="3337560" cy="28346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697480"/>
            <a:ext cx="28346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“ [ADD YOUR OWN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CLIENT'S WORDS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HERE] 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434340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— [Client name]</a:t>
            </a:r>
          </a:p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[Project / company]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468880"/>
            <a:ext cx="3337560" cy="28346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59" y="2697480"/>
            <a:ext cx="28346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“ [ADD YOUR OWN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CLIENT'S WORDS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HERE] 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434340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— [Client name]</a:t>
            </a:r>
          </a:p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[Project / company]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468880"/>
            <a:ext cx="3337560" cy="283464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2697480"/>
            <a:ext cx="28346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“ [ADD YOUR OWN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CLIENT'S WORDS</a:t>
            </a:r>
          </a:p>
          <a:p>
            <a:pPr algn="l">
              <a:lnSpc>
                <a:spcPct val="115000"/>
              </a:lnSpc>
            </a:pPr>
            <a:r>
              <a:rPr sz="1600" b="1">
                <a:solidFill>
                  <a:srgbClr val="2DD4BF"/>
                </a:solidFill>
                <a:latin typeface="Georgia"/>
              </a:rPr>
              <a:t>HERE] 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434340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— [Client name]</a:t>
            </a:r>
          </a:p>
          <a:p>
            <a:pPr algn="l">
              <a:lnSpc>
                <a:spcPct val="115000"/>
              </a:lnSpc>
            </a:pPr>
            <a:r>
              <a:rPr sz="1300" b="0">
                <a:solidFill>
                  <a:srgbClr val="C8D0DC"/>
                </a:solidFill>
                <a:latin typeface="Calibri"/>
              </a:rPr>
              <a:t>[Project / company]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ABOUT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8686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FFFFFF"/>
                </a:solidFill>
                <a:latin typeface="Georgia"/>
              </a:rPr>
              <a:t>The person behind the 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627632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1965960"/>
            <a:ext cx="3017520" cy="3566160"/>
          </a:xfrm>
          <a:prstGeom prst="roundRect">
            <a:avLst/>
          </a:prstGeom>
          <a:solidFill>
            <a:srgbClr val="182236"/>
          </a:solidFill>
          <a:ln w="15875">
            <a:solidFill>
              <a:srgbClr val="0E7C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4028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DD4BF"/>
                </a:solidFill>
                <a:latin typeface="Calibri"/>
              </a:rPr>
              <a:t>[YOUR PHOTO]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709160"/>
            <a:ext cx="24688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C8D0DC"/>
                </a:solidFill>
                <a:latin typeface="Calibri"/>
              </a:rPr>
              <a:t>[YOUR NAME]</a:t>
            </a:r>
          </a:p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C8D0DC"/>
                </a:solidFill>
                <a:latin typeface="Calibri"/>
              </a:rPr>
              <a:t>[Your title / specialty]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214884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148840"/>
            <a:ext cx="6858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[X years] turning [skill] into [result clients care about].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92608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926080"/>
            <a:ext cx="6858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Based in [city] — working with clients in [regions / time zones].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80" y="370332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3703320"/>
            <a:ext cx="6858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Tools I master: [tool 1], [tool 2], [tool 3].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4480560"/>
            <a:ext cx="320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2DD4BF"/>
                </a:solidFill>
                <a:latin typeface="Calibri"/>
              </a:rPr>
              <a:t>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4480560"/>
            <a:ext cx="6858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C8D0DC"/>
                </a:solidFill>
                <a:latin typeface="Calibri"/>
              </a:rPr>
              <a:t>Off the clock: [one human line — it builds trust].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[YOUR STUDIO NAME]  ·  Client Proposal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94A6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8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5B942"/>
                </a:solidFill>
                <a:latin typeface="Calibri"/>
              </a:rPr>
              <a:t>N E X T   S T E 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6070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1">
                <a:solidFill>
                  <a:srgbClr val="FFFFFF"/>
                </a:solidFill>
                <a:latin typeface="Georgia"/>
              </a:rPr>
              <a:t>Let's build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1752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C8D0DC"/>
                </a:solidFill>
                <a:latin typeface="Calibri"/>
              </a:rPr>
              <a:t>Reply to this proposal with “Let's go” and I will send the agreement and the start date.</a:t>
            </a:r>
          </a:p>
          <a:p>
            <a:pPr algn="l">
              <a:lnSpc>
                <a:spcPct val="115000"/>
              </a:lnSpc>
            </a:pPr>
          </a:p>
          <a:p>
            <a:pPr algn="l">
              <a:lnSpc>
                <a:spcPct val="115000"/>
              </a:lnSpc>
            </a:pPr>
            <a:r>
              <a:rPr sz="1800" b="0">
                <a:solidFill>
                  <a:srgbClr val="C8D0DC"/>
                </a:solidFill>
                <a:latin typeface="Calibri"/>
              </a:rPr>
              <a:t>[YOUR NAME]</a:t>
            </a:r>
          </a:p>
          <a:p>
            <a:pPr algn="l">
              <a:lnSpc>
                <a:spcPct val="115000"/>
              </a:lnSpc>
            </a:pPr>
            <a:r>
              <a:rPr sz="1800" b="0">
                <a:solidFill>
                  <a:srgbClr val="C8D0DC"/>
                </a:solidFill>
                <a:latin typeface="Calibri"/>
              </a:rPr>
              <a:t>[your@email.com]  ·  [phone / WhatsApp]  ·  [Your City / Remote]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5120640"/>
            <a:ext cx="1463040" cy="41148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A6"/>
                </a:solidFill>
                <a:latin typeface="Calibri"/>
              </a:rPr>
              <a:t>Proposal valid until [DATE]  ·  Thank you for considering [YOUR STUDIO NAME].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